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2 Dentro la cellula" id="{087C1870-9D46-452D-8AC8-4639EC13C721}">
          <p14:sldIdLst>
            <p14:sldId id="256"/>
          </p14:sldIdLst>
        </p14:section>
        <p14:section name="Come è fatta la cellula" id="{69D589A9-1837-4084-9E9B-8B8E588F84CF}">
          <p14:sldIdLst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DNA e riproduzione cellulare" id="{95DB775E-F9EE-410A-B5AB-72462E41B719}">
          <p14:sldIdLst>
            <p14:sldId id="264"/>
            <p14:sldId id="265"/>
            <p14:sldId id="266"/>
            <p14:sldId id="267"/>
          </p14:sldIdLst>
        </p14:section>
        <p14:section name="Dalla cellula all'organismo" id="{72D0E952-6820-4C74-922C-751ADE77B8A0}">
          <p14:sldIdLst>
            <p14:sldId id="268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1920" y="-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7B70B30-1235-47F2-B853-4012897BD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40C3D169-35C6-490D-8739-B00A875C6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FEBDCAA-AEFD-4C02-BC80-CE30B8F2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2E3CACF-B6DC-457A-9D1C-61CC1378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F5F9AEA-2C59-47EC-A3D7-16B9BD01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41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7F644B3-90EF-4091-AAAF-9872F433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05535CA-2BFA-4D7B-9C66-E7DEBB7C2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34258201-6EA1-451B-AD0F-D22B12D5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9E897A1-04AE-419C-90B6-D9659A3B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33B79602-8BF6-46D5-9EC8-034EB561F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73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9869699E-875F-4A84-A010-DCF6A2C97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C8E6E602-C8DC-48EC-A648-D5856E035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7645A00-88C5-42CF-852A-52F4C20D0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B8C9352-C186-43AE-B77B-ED20C7C4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50F85B5-B5CB-4504-AC1A-23530495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75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88CAF77-9677-470E-BF1A-598727F5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273D177C-C528-491D-A8A2-94EF66FC8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040887A-982F-4543-8E62-38A6C5B2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306953E-338E-498E-838D-F4FBF615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4E3B1EC-C3B9-4392-8C85-ECA5DBEF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06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E6A9669-E799-4F55-AE44-D8D55938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456649A0-28C0-42A1-A76A-735BEB0C5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0BC07ECA-D41D-44D3-BD52-881E3EC65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06F7DE2-5D93-4219-949E-F48941B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9F5CFCD-2773-48CF-AD4C-892A08FC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76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E9C560F-C82D-42D1-8861-21521F15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CA465BB-ABA3-40B0-8F2A-308DB78F9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BAEE2A9B-1D88-40BF-A57D-F9BEC1686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45B9CD0F-085B-4F9B-8907-C2C8BB88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8994013-32C9-43CC-BCEF-AA29F833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6A65C7A-8063-4B4A-8166-0D0AE413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8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6ADEE34-2B92-49EA-844A-12AD1F71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4FB8A4F9-1553-4ED8-B110-3D9793B9E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7320DD2E-81B5-4761-80E6-22DF5E23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688FBB43-05C9-4BA6-9978-55B64D328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E69DB200-7A16-4D6F-8D83-3513E225E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A8651D70-97D8-4671-92B5-752D65AC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C9E634FA-0885-40CC-ABC8-E339CAEC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2A6B4E67-84B1-47AA-BB0B-DD9B6CC3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35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709A535-96D8-4465-8378-5EDB73A9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1BD3A4B3-1E64-42BC-B29D-41A252B1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B83045C9-AC81-4613-8A51-3D16F1AA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5C0FFBEB-558A-4854-B377-DB0E4EB55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04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1F91A77A-CD7A-4367-8AA5-755E0FBE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580B2EF3-F7DC-4597-9209-F31FAADD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3DCBD380-6067-44A6-8EEC-A305F46E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95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34A6A54-A3A1-4B39-8606-BBFBBC96C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9D2FF1C-4C5D-4FAA-9583-76437FC1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3EE29C37-9C72-45F0-92CD-92465C11F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77D8AA45-14A1-4350-A0E8-D0F9DBBD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99D976EC-80F8-49E0-9235-CE01FC82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6B449B87-B028-459B-B507-F2DB25B5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2956941-F626-4227-A33D-039D7F59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2AF12ACA-A4FE-41C8-83AF-E30B2542B5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01825340-44C8-475A-AF5A-A76B72323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09158D3A-D74F-41CB-AD7C-D44AC13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5777C88F-7C05-4067-99A8-CD3E95E3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63C055B-AC67-4F95-8E03-039B5DDC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50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773C7EA2-96BA-468B-9F8D-AC366E56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1D0B8BC-B85B-44A7-A018-E614CE291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CB17EB0-EBB6-44C4-8E1A-086230441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258B1-63D4-4F77-8581-6DCD7807B1A8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005E85C-0862-4733-B4DA-59B64C53F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F1BDA74-D540-4627-8FF4-02836A6CC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3D47C-8853-4EE4-8C59-1601B91118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22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hutterstock_723555214-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b="8029"/>
          <a:stretch/>
        </p:blipFill>
        <p:spPr>
          <a:xfrm>
            <a:off x="0" y="-15681"/>
            <a:ext cx="12241360" cy="691484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E085AB8B-4BD4-450C-B573-4D07E5112332}"/>
              </a:ext>
            </a:extLst>
          </p:cNvPr>
          <p:cNvSpPr txBox="1">
            <a:spLocks/>
          </p:cNvSpPr>
          <p:nvPr/>
        </p:nvSpPr>
        <p:spPr>
          <a:xfrm>
            <a:off x="3067522" y="361459"/>
            <a:ext cx="9827834" cy="12783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8000" b="1" dirty="0" smtClean="0">
                <a:latin typeface="+mn-lt"/>
              </a:rPr>
              <a:t>Dentro la cellula</a:t>
            </a:r>
            <a:endParaRPr lang="it-IT" sz="8000" b="1" dirty="0">
              <a:latin typeface="+mn-lt"/>
            </a:endParaRPr>
          </a:p>
        </p:txBody>
      </p:sp>
      <p:pic>
        <p:nvPicPr>
          <p:cNvPr id="7" name="Immagine 6" descr="logo LATTES OK ner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94" y="330411"/>
            <a:ext cx="1002612" cy="10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B357F6D-6BB6-4731-897B-08A625A88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+mn-lt"/>
              </a:rPr>
              <a:t>La riproduzione cellulare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A427D5B-6AB2-48D1-B5AE-283BE2761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Le cellule si riproducono per dare origine a nuove cellule. </a:t>
            </a:r>
          </a:p>
          <a:p>
            <a:pPr marL="0" indent="0">
              <a:buNone/>
            </a:pPr>
            <a:r>
              <a:rPr lang="it-IT" dirty="0"/>
              <a:t>Riproduzione, nascita e crescita dei viventi avvengono grazie alla riproduzione delle cellule.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i="1" dirty="0">
                <a:solidFill>
                  <a:srgbClr val="ED7D31"/>
                </a:solidFill>
              </a:rPr>
              <a:t>Come si riproduce una cellula</a:t>
            </a:r>
          </a:p>
          <a:p>
            <a:pPr marL="0" indent="0">
              <a:buNone/>
            </a:pPr>
            <a:r>
              <a:rPr lang="it-IT" dirty="0"/>
              <a:t>Qualsiasi cellula per riprodursi raddoppia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il </a:t>
            </a:r>
            <a:r>
              <a:rPr lang="it-IT" dirty="0"/>
              <a:t>suo DNA, lo divide in due parti uguali 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forma </a:t>
            </a:r>
            <a:r>
              <a:rPr lang="it-IT" dirty="0"/>
              <a:t>due cellule figlie, identiche fra loro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 </a:t>
            </a:r>
            <a:r>
              <a:rPr lang="it-IT" dirty="0"/>
              <a:t>alla cellula madre, con un patrimonio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di </a:t>
            </a:r>
            <a:r>
              <a:rPr lang="it-IT" dirty="0"/>
              <a:t>istruzioni identico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Immagine 3" descr="shutterstock_322577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8035" y="3222545"/>
            <a:ext cx="4061674" cy="3046256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</p:pic>
      <p:pic>
        <p:nvPicPr>
          <p:cNvPr id="5" name="Immagine 4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1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0D23C5F-B9FC-4DB1-8A30-A428AD3B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D7D31"/>
                </a:solidFill>
                <a:latin typeface="+mn-lt"/>
              </a:rPr>
              <a:t>Riproduzione della cellula procariote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D35DFC3-59E0-4E23-BA57-04E033E4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149"/>
            <a:ext cx="10515600" cy="146216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Il DNA forma un unico cromosoma che si duplica quando la cellula procariote sta per dividersi. Le due copie si allontanano, la membrana cellulare si divide, si formano due cellule figlie. </a:t>
            </a:r>
          </a:p>
        </p:txBody>
      </p:sp>
      <p:pic>
        <p:nvPicPr>
          <p:cNvPr id="4" name="Immagine 3" descr="cellula0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22" y="2923235"/>
            <a:ext cx="5550182" cy="3607618"/>
          </a:xfrm>
          <a:prstGeom prst="rect">
            <a:avLst/>
          </a:prstGeom>
        </p:spPr>
      </p:pic>
      <p:pic>
        <p:nvPicPr>
          <p:cNvPr id="5" name="Immagine 4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9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B524122-2354-4112-8067-A38E3126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531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ED7D31"/>
                </a:solidFill>
                <a:latin typeface="+mn-lt"/>
              </a:rPr>
              <a:t>Riproduzione cellula eucariote</a:t>
            </a:r>
            <a:endParaRPr lang="it-IT" sz="3600" b="1" dirty="0">
              <a:solidFill>
                <a:srgbClr val="ED7D31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291ED70-258E-445B-985F-9F035A53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650"/>
            <a:ext cx="10451915" cy="419214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dirty="0"/>
              <a:t>Prima della divisione la cellula produce citoplasma e organelli a sufficienza per ciascuna delle due cellule figlie.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dirty="0"/>
              <a:t>Nella </a:t>
            </a:r>
            <a:r>
              <a:rPr lang="it-IT" b="1" dirty="0"/>
              <a:t>mitosi</a:t>
            </a:r>
            <a:r>
              <a:rPr lang="it-IT" dirty="0"/>
              <a:t> (divisione della cellula): </a:t>
            </a:r>
          </a:p>
          <a:p>
            <a:pPr>
              <a:lnSpc>
                <a:spcPct val="110000"/>
              </a:lnSpc>
            </a:pPr>
            <a:r>
              <a:rPr lang="it-IT" dirty="0"/>
              <a:t>il DNA all’interno del nucleo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si </a:t>
            </a:r>
            <a:r>
              <a:rPr lang="it-IT" dirty="0"/>
              <a:t>duplica </a:t>
            </a:r>
            <a:r>
              <a:rPr lang="it-IT" dirty="0" smtClean="0"/>
              <a:t>e </a:t>
            </a:r>
            <a:r>
              <a:rPr lang="it-IT" dirty="0"/>
              <a:t>si organizza formando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coppie </a:t>
            </a:r>
            <a:r>
              <a:rPr lang="it-IT" dirty="0"/>
              <a:t>di cromosomi uguali;</a:t>
            </a:r>
          </a:p>
          <a:p>
            <a:pPr>
              <a:lnSpc>
                <a:spcPct val="110000"/>
              </a:lnSpc>
            </a:pPr>
            <a:r>
              <a:rPr lang="it-IT" dirty="0"/>
              <a:t>le coppie si dividono e ogni cromosoma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di </a:t>
            </a:r>
            <a:r>
              <a:rPr lang="it-IT" dirty="0"/>
              <a:t>ciascuna </a:t>
            </a:r>
            <a:r>
              <a:rPr lang="it-IT" dirty="0" smtClean="0"/>
              <a:t>coppia </a:t>
            </a:r>
            <a:r>
              <a:rPr lang="it-IT" dirty="0"/>
              <a:t>si porta alle due estremità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opposte </a:t>
            </a:r>
            <a:r>
              <a:rPr lang="it-IT" dirty="0"/>
              <a:t>della cellula;</a:t>
            </a:r>
          </a:p>
          <a:p>
            <a:pPr>
              <a:lnSpc>
                <a:spcPct val="110000"/>
              </a:lnSpc>
            </a:pPr>
            <a:r>
              <a:rPr lang="it-IT" dirty="0"/>
              <a:t>intorno a ciascuno dei due gruppi di cromosomi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si </a:t>
            </a:r>
            <a:r>
              <a:rPr lang="it-IT" dirty="0"/>
              <a:t>forma una nuova membrana nucleare;</a:t>
            </a:r>
          </a:p>
          <a:p>
            <a:pPr>
              <a:lnSpc>
                <a:spcPct val="110000"/>
              </a:lnSpc>
            </a:pPr>
            <a:r>
              <a:rPr lang="it-IT" dirty="0"/>
              <a:t>il citoplasma si divide in due parti uguali 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si </a:t>
            </a:r>
            <a:r>
              <a:rPr lang="it-IT" dirty="0"/>
              <a:t>originano </a:t>
            </a:r>
            <a:r>
              <a:rPr lang="it-IT" dirty="0" smtClean="0"/>
              <a:t>due </a:t>
            </a:r>
            <a:r>
              <a:rPr lang="it-IT" dirty="0"/>
              <a:t>nuove cellule, identiche tra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di loro </a:t>
            </a:r>
            <a:r>
              <a:rPr lang="it-IT" dirty="0"/>
              <a:t>e alla cellula di partenza.</a:t>
            </a:r>
          </a:p>
        </p:txBody>
      </p:sp>
      <p:pic>
        <p:nvPicPr>
          <p:cNvPr id="7" name="Immagine 6" descr="cellula002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"/>
          <a:stretch/>
        </p:blipFill>
        <p:spPr>
          <a:xfrm>
            <a:off x="5778714" y="2321708"/>
            <a:ext cx="5830254" cy="2876561"/>
          </a:xfrm>
          <a:prstGeom prst="rect">
            <a:avLst/>
          </a:prstGeom>
        </p:spPr>
      </p:pic>
      <p:pic>
        <p:nvPicPr>
          <p:cNvPr id="5" name="Immagine 4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3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AA367DF-9FED-40C5-897E-7FEDC9F2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+mn-lt"/>
              </a:rPr>
              <a:t>La riproduzione degli organismi viventi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0730C5A-3F56-40C7-B0EA-D960571C1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06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 viventi si riproducono tramite:</a:t>
            </a:r>
          </a:p>
          <a:p>
            <a:r>
              <a:rPr lang="it-IT" dirty="0"/>
              <a:t>riproduzione </a:t>
            </a:r>
            <a:r>
              <a:rPr lang="it-IT" b="1" dirty="0"/>
              <a:t>asessuata</a:t>
            </a:r>
            <a:r>
              <a:rPr lang="it-IT" dirty="0"/>
              <a:t>	</a:t>
            </a:r>
            <a:br>
              <a:rPr lang="it-IT" dirty="0"/>
            </a:br>
            <a:r>
              <a:rPr lang="it-IT" dirty="0" smtClean="0"/>
              <a:t>figli </a:t>
            </a:r>
            <a:r>
              <a:rPr lang="it-IT" dirty="0"/>
              <a:t>identici al genitore (è il caso della </a:t>
            </a:r>
            <a:r>
              <a:rPr lang="it-IT" dirty="0" smtClean="0"/>
              <a:t>scissione </a:t>
            </a:r>
            <a:r>
              <a:rPr lang="it-IT" dirty="0"/>
              <a:t>di batteri e protisti </a:t>
            </a:r>
            <a:r>
              <a:rPr lang="it-IT" dirty="0" smtClean="0"/>
              <a:t>o della riproduzione </a:t>
            </a:r>
            <a:r>
              <a:rPr lang="it-IT" dirty="0"/>
              <a:t>di alcuni </a:t>
            </a:r>
            <a:r>
              <a:rPr lang="it-IT" dirty="0" smtClean="0"/>
              <a:t>organismi</a:t>
            </a:r>
            <a:br>
              <a:rPr lang="it-IT" dirty="0" smtClean="0"/>
            </a:br>
            <a:r>
              <a:rPr lang="it-IT" dirty="0" smtClean="0"/>
              <a:t>pluricellulari</a:t>
            </a:r>
            <a:r>
              <a:rPr lang="it-IT" dirty="0"/>
              <a:t>).</a:t>
            </a:r>
          </a:p>
          <a:p>
            <a:r>
              <a:rPr lang="it-IT" dirty="0"/>
              <a:t>riproduzione </a:t>
            </a:r>
            <a:r>
              <a:rPr lang="it-IT" b="1" dirty="0" smtClean="0"/>
              <a:t>sessuata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ciascun </a:t>
            </a:r>
            <a:r>
              <a:rPr lang="it-IT" dirty="0"/>
              <a:t>individuo nasce dall’unione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di due </a:t>
            </a:r>
            <a:r>
              <a:rPr lang="it-IT" dirty="0"/>
              <a:t>cellule sessuali o gameti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Immagine 3" descr="cellula00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64" y="1795731"/>
            <a:ext cx="3236976" cy="4395216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</p:pic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>
            <a:off x="4441246" y="4674581"/>
            <a:ext cx="3280289" cy="38955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Immagine 5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38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ellula00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72" y="850876"/>
            <a:ext cx="7468490" cy="56938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1ACC8C8-AB73-4D98-B212-D238E4C7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2475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+mn-lt"/>
              </a:rPr>
              <a:t>Dalla cellula </a:t>
            </a:r>
            <a:r>
              <a:rPr lang="it-IT" b="1" dirty="0" smtClean="0">
                <a:solidFill>
                  <a:srgbClr val="ED7D31"/>
                </a:solidFill>
                <a:latin typeface="+mn-lt"/>
              </a:rPr>
              <a:t/>
            </a:r>
            <a:br>
              <a:rPr lang="it-IT" b="1" dirty="0" smtClean="0">
                <a:solidFill>
                  <a:srgbClr val="ED7D31"/>
                </a:solidFill>
                <a:latin typeface="+mn-lt"/>
              </a:rPr>
            </a:br>
            <a:r>
              <a:rPr lang="it-IT" b="1" dirty="0" smtClean="0">
                <a:solidFill>
                  <a:srgbClr val="ED7D31"/>
                </a:solidFill>
                <a:latin typeface="+mn-lt"/>
              </a:rPr>
              <a:t>all’organismo</a:t>
            </a:r>
            <a:endParaRPr lang="it-IT" b="1" dirty="0">
              <a:solidFill>
                <a:srgbClr val="ED7D31"/>
              </a:solidFill>
              <a:latin typeface="+mn-lt"/>
            </a:endParaRPr>
          </a:p>
        </p:txBody>
      </p:sp>
      <p:pic>
        <p:nvPicPr>
          <p:cNvPr id="4" name="Immagine 3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1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CC35B82-705E-4820-A952-07A5F435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+mn-lt"/>
              </a:rPr>
              <a:t>Come è fatta la cellula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CF30D8B-CD4D-42A5-A070-435F55C25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000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Tutte le cellule hanno:			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dirty="0"/>
              <a:t>una </a:t>
            </a:r>
            <a:r>
              <a:rPr lang="it-IT" b="1" dirty="0"/>
              <a:t>membrana esterna </a:t>
            </a:r>
            <a:r>
              <a:rPr lang="it-IT" dirty="0"/>
              <a:t>che separa l’ambiente interno da quello esterno, controllando l’entrata e l’uscita di sostanze. </a:t>
            </a:r>
          </a:p>
          <a:p>
            <a:r>
              <a:rPr lang="it-IT" dirty="0"/>
              <a:t>un </a:t>
            </a:r>
            <a:r>
              <a:rPr lang="it-IT" b="1" dirty="0"/>
              <a:t>insieme di istruzioni</a:t>
            </a:r>
            <a:r>
              <a:rPr lang="it-IT" dirty="0"/>
              <a:t>, cioè informazioni in codice sotto forma di molecole di </a:t>
            </a:r>
            <a:r>
              <a:rPr lang="it-IT" b="1" dirty="0"/>
              <a:t>DNA</a:t>
            </a:r>
            <a:r>
              <a:rPr lang="it-IT" dirty="0"/>
              <a:t> che servono per la struttura e il funzionamento della cellula;</a:t>
            </a:r>
          </a:p>
          <a:p>
            <a:r>
              <a:rPr lang="it-IT" dirty="0"/>
              <a:t>un </a:t>
            </a:r>
            <a:r>
              <a:rPr lang="it-IT" b="1" dirty="0"/>
              <a:t>citoplasma</a:t>
            </a:r>
            <a:r>
              <a:rPr lang="it-IT" dirty="0"/>
              <a:t>: sostanza gelatinosa interna alla cellula dove avvengono le reazioni chimiche.</a:t>
            </a:r>
          </a:p>
        </p:txBody>
      </p:sp>
      <p:pic>
        <p:nvPicPr>
          <p:cNvPr id="4" name="Immagine 3" descr="protista4-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6"/>
          <a:stretch/>
        </p:blipFill>
        <p:spPr>
          <a:xfrm>
            <a:off x="7925773" y="2433664"/>
            <a:ext cx="3541893" cy="3005884"/>
          </a:xfrm>
          <a:prstGeom prst="rect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Immagine 4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1257F07-8A41-41F2-9137-2D97DE92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082"/>
            <a:ext cx="4728333" cy="526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cellula può essere: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b="1" dirty="0" smtClean="0"/>
              <a:t>procariote</a:t>
            </a:r>
            <a:r>
              <a:rPr lang="it-IT" dirty="0" smtClean="0"/>
              <a:t> 	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 smtClean="0"/>
              <a:t>eucariote</a:t>
            </a:r>
            <a:r>
              <a:rPr lang="it-IT" dirty="0"/>
              <a:t>					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" name="Immagine 1" descr="cellula0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10" y="3848442"/>
            <a:ext cx="3542344" cy="2459710"/>
          </a:xfrm>
          <a:prstGeom prst="rect">
            <a:avLst/>
          </a:prstGeom>
          <a:ln w="76200" cmpd="sng">
            <a:solidFill>
              <a:schemeClr val="accent2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2873096" y="2109550"/>
            <a:ext cx="6096000" cy="8751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in questa cellula il </a:t>
            </a:r>
            <a:r>
              <a:rPr lang="it-IT" sz="2800" b="1" dirty="0"/>
              <a:t>DNA </a:t>
            </a:r>
            <a:br>
              <a:rPr lang="it-IT" sz="2800" b="1" dirty="0"/>
            </a:br>
            <a:r>
              <a:rPr lang="it-IT" sz="2800" dirty="0" smtClean="0"/>
              <a:t>è </a:t>
            </a:r>
            <a:r>
              <a:rPr lang="it-IT" sz="2800" b="1" dirty="0"/>
              <a:t>libero nel citoplasma</a:t>
            </a:r>
            <a:r>
              <a:rPr lang="it-IT" sz="2800" dirty="0"/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865493" y="3658971"/>
            <a:ext cx="5035638" cy="2814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il </a:t>
            </a:r>
            <a:r>
              <a:rPr lang="it-IT" sz="2800" b="1" dirty="0"/>
              <a:t>DNA</a:t>
            </a:r>
            <a:r>
              <a:rPr lang="it-IT" sz="2800" dirty="0"/>
              <a:t> è chiuso </a:t>
            </a:r>
            <a:r>
              <a:rPr lang="it-IT" sz="2800" b="1" dirty="0"/>
              <a:t>dentro il nucleo </a:t>
            </a:r>
            <a:r>
              <a:rPr lang="it-IT" sz="2800" dirty="0" smtClean="0"/>
              <a:t>che </a:t>
            </a:r>
            <a:r>
              <a:rPr lang="it-IT" sz="2800" dirty="0"/>
              <a:t>è separato dal citoplasma da </a:t>
            </a:r>
            <a:r>
              <a:rPr lang="it-IT" sz="2800" dirty="0" smtClean="0"/>
              <a:t>una </a:t>
            </a:r>
            <a:r>
              <a:rPr lang="it-IT" sz="2800" dirty="0"/>
              <a:t>membrana. Nel citoplasma si </a:t>
            </a:r>
            <a:r>
              <a:rPr lang="it-IT" sz="2800" dirty="0" smtClean="0"/>
              <a:t>trovano </a:t>
            </a:r>
            <a:r>
              <a:rPr lang="it-IT" sz="2800" dirty="0"/>
              <a:t>compartimenti, organuli </a:t>
            </a:r>
            <a:r>
              <a:rPr lang="it-IT" sz="2800" dirty="0" smtClean="0"/>
              <a:t>e </a:t>
            </a:r>
            <a:r>
              <a:rPr lang="it-IT" sz="2800" dirty="0"/>
              <a:t>membrane con differenti funzioni, </a:t>
            </a:r>
            <a:r>
              <a:rPr lang="it-IT" sz="2800" dirty="0" smtClean="0"/>
              <a:t>specializzati </a:t>
            </a:r>
            <a:r>
              <a:rPr lang="it-IT" sz="2800" dirty="0"/>
              <a:t>in diverse reazioni </a:t>
            </a:r>
            <a:r>
              <a:rPr lang="it-IT" sz="2800" dirty="0" smtClean="0"/>
              <a:t>chimiche</a:t>
            </a:r>
            <a:r>
              <a:rPr lang="it-IT" sz="2800" dirty="0"/>
              <a:t>. </a:t>
            </a:r>
          </a:p>
        </p:txBody>
      </p:sp>
      <p:pic>
        <p:nvPicPr>
          <p:cNvPr id="6" name="Immagine 5" descr="cellula00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7" t="340" r="-8595" b="1646"/>
          <a:stretch/>
        </p:blipFill>
        <p:spPr>
          <a:xfrm>
            <a:off x="8098849" y="1190925"/>
            <a:ext cx="3543722" cy="2194560"/>
          </a:xfrm>
          <a:prstGeom prst="rect">
            <a:avLst/>
          </a:prstGeom>
          <a:ln w="76200" cmpd="sng">
            <a:solidFill>
              <a:schemeClr val="accent2"/>
            </a:solidFill>
          </a:ln>
        </p:spPr>
      </p:pic>
      <p:pic>
        <p:nvPicPr>
          <p:cNvPr id="7" name="Immagine 6" descr="logo LATTES OK ne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2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E00CD9E-941F-4047-9E1C-54386C326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+mn-lt"/>
              </a:rPr>
              <a:t>La cellula animale</a:t>
            </a:r>
          </a:p>
        </p:txBody>
      </p:sp>
      <p:pic>
        <p:nvPicPr>
          <p:cNvPr id="4" name="Immagine 3" descr="Cellula animale-M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37" y="1241930"/>
            <a:ext cx="6373146" cy="509995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3CC1694-D35D-47F1-8983-4A75CD40C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291" y="3900282"/>
            <a:ext cx="2238926" cy="1498859"/>
          </a:xfrm>
          <a:solidFill>
            <a:srgbClr val="FFE699"/>
          </a:solidFill>
          <a:ln w="28575" cmpd="sng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1800" b="1" dirty="0" smtClean="0"/>
              <a:t>Apparato </a:t>
            </a:r>
            <a:r>
              <a:rPr lang="it-IT" sz="1800" b="1" dirty="0"/>
              <a:t>di Golgi</a:t>
            </a:r>
            <a:r>
              <a:rPr lang="it-IT" sz="1800" dirty="0"/>
              <a:t>:</a:t>
            </a:r>
            <a:r>
              <a:rPr lang="it-IT" sz="1800" b="1" dirty="0"/>
              <a:t> </a:t>
            </a:r>
            <a:r>
              <a:rPr lang="it-IT" sz="1800" dirty="0"/>
              <a:t>stazione di rielaborazione e smistamento delle sostanze sintetizzate.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849291" y="1788971"/>
            <a:ext cx="300086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Citoplasma</a:t>
            </a:r>
            <a:r>
              <a:rPr lang="it-IT" dirty="0"/>
              <a:t>: qui si trovano gli organuli cellulari e avvengono la maggior parte delle attività cellulari.</a:t>
            </a:r>
          </a:p>
        </p:txBody>
      </p:sp>
      <p:sp>
        <p:nvSpPr>
          <p:cNvPr id="6" name="Rettangolo 5"/>
          <p:cNvSpPr/>
          <p:nvPr/>
        </p:nvSpPr>
        <p:spPr>
          <a:xfrm>
            <a:off x="8495676" y="1735353"/>
            <a:ext cx="3123453" cy="1754327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Membrana cellulare</a:t>
            </a:r>
            <a:r>
              <a:rPr lang="it-IT" dirty="0"/>
              <a:t>:</a:t>
            </a:r>
            <a:r>
              <a:rPr lang="it-IT" b="1" dirty="0"/>
              <a:t> </a:t>
            </a:r>
            <a:r>
              <a:rPr lang="it-IT" dirty="0"/>
              <a:t>regola il passaggio delle sostanze fra l’esterno e l’interno della cellula; solo alcune sostanze possono passare: è selettivamente permeabile.</a:t>
            </a:r>
          </a:p>
        </p:txBody>
      </p:sp>
      <p:sp>
        <p:nvSpPr>
          <p:cNvPr id="7" name="Rettangolo 6"/>
          <p:cNvSpPr/>
          <p:nvPr/>
        </p:nvSpPr>
        <p:spPr>
          <a:xfrm>
            <a:off x="8325119" y="3996323"/>
            <a:ext cx="3294010" cy="2308324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Nucleo</a:t>
            </a:r>
            <a:r>
              <a:rPr lang="it-IT" dirty="0"/>
              <a:t>: centro di comando della cellula. È avvolto dalla membrana nucleare, da cui passano le sostanze fra il nucleo e il citoplasma. Dentro il nucleo c’è il nucleolo che contiene le istruzioni per il funzionamento della cellula (il DNA).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>
            <a:stCxn id="5" idx="3"/>
          </p:cNvCxnSpPr>
          <p:nvPr/>
        </p:nvCxnSpPr>
        <p:spPr>
          <a:xfrm>
            <a:off x="3850151" y="2389136"/>
            <a:ext cx="1050803" cy="337703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V="1">
            <a:off x="3077706" y="3435818"/>
            <a:ext cx="1355749" cy="685604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H="1">
            <a:off x="6646286" y="2197053"/>
            <a:ext cx="1854416" cy="249311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H="1" flipV="1">
            <a:off x="5539870" y="4152586"/>
            <a:ext cx="2797206" cy="786888"/>
          </a:xfrm>
          <a:prstGeom prst="straightConnector1">
            <a:avLst/>
          </a:prstGeom>
          <a:ln w="28575" cmpd="sng">
            <a:solidFill>
              <a:schemeClr val="accent2"/>
            </a:solidFill>
            <a:round/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Immagine 11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5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Cellula animale-M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81" y="910617"/>
            <a:ext cx="6373146" cy="509995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44279" y="820125"/>
            <a:ext cx="3738578" cy="1200329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Mitocondri</a:t>
            </a:r>
            <a:r>
              <a:rPr lang="it-IT" dirty="0"/>
              <a:t>:</a:t>
            </a:r>
            <a:r>
              <a:rPr lang="it-IT" b="1" dirty="0"/>
              <a:t> </a:t>
            </a:r>
            <a:r>
              <a:rPr lang="it-IT" dirty="0"/>
              <a:t>qui le molecole di glucosio vengono scomposte in acqua e </a:t>
            </a:r>
            <a:r>
              <a:rPr lang="it-IT" dirty="0" smtClean="0"/>
              <a:t>anidride </a:t>
            </a:r>
            <a:r>
              <a:rPr lang="it-IT" dirty="0"/>
              <a:t>carbonica per ricavare energia (</a:t>
            </a:r>
            <a:r>
              <a:rPr lang="it-IT" b="1" dirty="0"/>
              <a:t>respirazione cellulare</a:t>
            </a:r>
            <a:r>
              <a:rPr lang="it-IT" dirty="0"/>
              <a:t>).</a:t>
            </a:r>
          </a:p>
        </p:txBody>
      </p:sp>
      <p:sp>
        <p:nvSpPr>
          <p:cNvPr id="6" name="Rettangolo 5"/>
          <p:cNvSpPr/>
          <p:nvPr/>
        </p:nvSpPr>
        <p:spPr>
          <a:xfrm>
            <a:off x="644279" y="2955055"/>
            <a:ext cx="2651594" cy="1754327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Ribosomi</a:t>
            </a:r>
            <a:r>
              <a:rPr lang="it-IT" dirty="0"/>
              <a:t>: immersi nel citoplasma o ancorati al reticolo endoplasmatico rugoso, in questi organelli avviene la sintesi delle proteine.</a:t>
            </a:r>
          </a:p>
        </p:txBody>
      </p:sp>
      <p:sp>
        <p:nvSpPr>
          <p:cNvPr id="7" name="Rettangolo 6"/>
          <p:cNvSpPr/>
          <p:nvPr/>
        </p:nvSpPr>
        <p:spPr>
          <a:xfrm>
            <a:off x="8653874" y="4066956"/>
            <a:ext cx="2644034" cy="1477328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Vescicole</a:t>
            </a:r>
            <a:r>
              <a:rPr lang="it-IT" dirty="0"/>
              <a:t>: trasportano le sostanze fra i vari scomparti all’interno della cellula e fra questa e l’esterno.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>
            <a:off x="4386705" y="1651685"/>
            <a:ext cx="857082" cy="553159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V="1">
            <a:off x="3295872" y="3365698"/>
            <a:ext cx="1566124" cy="475249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V="1">
            <a:off x="4503579" y="4510972"/>
            <a:ext cx="1441458" cy="1238763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H="1">
            <a:off x="6194370" y="1495866"/>
            <a:ext cx="2415415" cy="1394583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H="1" flipV="1">
            <a:off x="6646287" y="4098049"/>
            <a:ext cx="1994664" cy="36617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2254744" y="5634234"/>
            <a:ext cx="3338382" cy="646331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Lisosomi</a:t>
            </a:r>
            <a:r>
              <a:rPr lang="it-IT" dirty="0"/>
              <a:t>: qui vengono distrutte le sostanze nocive o inutili.</a:t>
            </a:r>
          </a:p>
        </p:txBody>
      </p:sp>
      <p:sp>
        <p:nvSpPr>
          <p:cNvPr id="5" name="Rettangolo 4"/>
          <p:cNvSpPr/>
          <p:nvPr/>
        </p:nvSpPr>
        <p:spPr>
          <a:xfrm>
            <a:off x="8597828" y="1007487"/>
            <a:ext cx="2700080" cy="2031325"/>
          </a:xfrm>
          <a:prstGeom prst="rect">
            <a:avLst/>
          </a:prstGeom>
          <a:solidFill>
            <a:srgbClr val="FFE699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Reticolo endoplasmatico </a:t>
            </a:r>
            <a:r>
              <a:rPr lang="it-IT" dirty="0"/>
              <a:t>(liscio e rugoso): collegato alla membrana esterna del nucleo, qui i composti vengono sintetizzati e trasportati all’interno e all’esterno della cellula.</a:t>
            </a:r>
          </a:p>
        </p:txBody>
      </p:sp>
      <p:pic>
        <p:nvPicPr>
          <p:cNvPr id="14" name="Immagine 13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4A40C8A-2875-4505-8DFA-9D2C39A3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chemeClr val="accent2"/>
                </a:solidFill>
                <a:latin typeface="+mn-lt"/>
              </a:rPr>
              <a:t>La cellula vegetale</a:t>
            </a:r>
            <a:endParaRPr lang="it-IT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Immagine 5" descr="Cell vegetale rid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92" y="1799968"/>
            <a:ext cx="4700442" cy="449703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648855" y="1753682"/>
            <a:ext cx="2733411" cy="926411"/>
          </a:xfrm>
          <a:prstGeom prst="rect">
            <a:avLst/>
          </a:prstGeom>
          <a:solidFill>
            <a:srgbClr val="C5E0B4"/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dirty="0" smtClean="0"/>
              <a:t>Parete </a:t>
            </a:r>
            <a:r>
              <a:rPr lang="it-IT" b="1" dirty="0"/>
              <a:t>cellulare</a:t>
            </a:r>
            <a:r>
              <a:rPr lang="it-IT" dirty="0"/>
              <a:t>: involucro rigido che circonda la membrana cellulare.</a:t>
            </a:r>
          </a:p>
        </p:txBody>
      </p:sp>
      <p:sp>
        <p:nvSpPr>
          <p:cNvPr id="4" name="Rettangolo 3"/>
          <p:cNvSpPr/>
          <p:nvPr/>
        </p:nvSpPr>
        <p:spPr>
          <a:xfrm>
            <a:off x="687127" y="3974108"/>
            <a:ext cx="281912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b="1" dirty="0"/>
              <a:t>Vacuolo centrale: </a:t>
            </a:r>
            <a:r>
              <a:rPr lang="it-IT" dirty="0"/>
              <a:t>sacca contenente acqua, sali minerali e altre sostanze, spinge il citoplasma contro la parete cellulare (turgore cellulare). Può svolgere una funzione di riserva di glucosio.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>
            <a:stCxn id="4" idx="3"/>
          </p:cNvCxnSpPr>
          <p:nvPr/>
        </p:nvCxnSpPr>
        <p:spPr>
          <a:xfrm flipV="1">
            <a:off x="3506247" y="4191541"/>
            <a:ext cx="1924540" cy="936729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>
            <a:stCxn id="5" idx="1"/>
          </p:cNvCxnSpPr>
          <p:nvPr/>
        </p:nvCxnSpPr>
        <p:spPr>
          <a:xfrm flipH="1">
            <a:off x="7246250" y="2216888"/>
            <a:ext cx="1402605" cy="837172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3568687" y="1818587"/>
            <a:ext cx="854170" cy="369332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Nucleo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1620772" y="2737921"/>
            <a:ext cx="1865302" cy="369332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Apparato di Golgi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8656647" y="4841482"/>
            <a:ext cx="2335871" cy="369332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Membrana plasmatica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8648855" y="3571554"/>
            <a:ext cx="1284501" cy="369332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Cloroplasto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4355650" y="6025710"/>
            <a:ext cx="1378502" cy="369332"/>
          </a:xfrm>
          <a:prstGeom prst="rect">
            <a:avLst/>
          </a:prstGeom>
          <a:ln w="28575" cmpd="sng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Mitocondrio</a:t>
            </a:r>
            <a:endParaRPr lang="it-IT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>
            <a:stCxn id="18" idx="1"/>
          </p:cNvCxnSpPr>
          <p:nvPr/>
        </p:nvCxnSpPr>
        <p:spPr>
          <a:xfrm flipH="1">
            <a:off x="6537203" y="3756220"/>
            <a:ext cx="2111652" cy="575558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 flipV="1">
            <a:off x="5197037" y="4939474"/>
            <a:ext cx="1090833" cy="1075154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6918994" y="4923892"/>
            <a:ext cx="1737653" cy="10225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>
            <a:stCxn id="16" idx="3"/>
          </p:cNvCxnSpPr>
          <p:nvPr/>
        </p:nvCxnSpPr>
        <p:spPr>
          <a:xfrm>
            <a:off x="3486074" y="2922587"/>
            <a:ext cx="904990" cy="455274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>
            <a:off x="4316580" y="2197053"/>
            <a:ext cx="651066" cy="954869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Immagine 20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6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6321B6D-17E5-4278-9120-D03A607A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966080"/>
            <a:ext cx="6127544" cy="52108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Le cellule delle parti verdi delle piante contengono i </a:t>
            </a:r>
            <a:r>
              <a:rPr lang="it-IT" b="1" dirty="0">
                <a:solidFill>
                  <a:srgbClr val="ED7D31"/>
                </a:solidFill>
              </a:rPr>
              <a:t>cloroplasti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 smtClean="0"/>
              <a:t>che </a:t>
            </a:r>
            <a:r>
              <a:rPr lang="it-IT" dirty="0"/>
              <a:t>a loro volta contengono i </a:t>
            </a:r>
            <a:r>
              <a:rPr lang="it-IT" b="1" dirty="0"/>
              <a:t>tilacoidi</a:t>
            </a:r>
            <a:r>
              <a:rPr lang="it-IT" dirty="0"/>
              <a:t>, immersi in un liquido denso detto </a:t>
            </a:r>
            <a:r>
              <a:rPr lang="it-IT" b="1" dirty="0"/>
              <a:t>stroma</a:t>
            </a:r>
            <a:r>
              <a:rPr lang="it-IT" dirty="0"/>
              <a:t>. All’interno dei tilacoidi si trova la </a:t>
            </a:r>
            <a:r>
              <a:rPr lang="it-IT" b="1" dirty="0"/>
              <a:t>clorofilla</a:t>
            </a:r>
            <a:r>
              <a:rPr lang="it-IT" dirty="0"/>
              <a:t>, una sostanza di colore verde capace di assorbire l’energia del sole.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La luce solare, insieme all’acqua e all’anidride carbonica, viene utilizzata durante il processo di </a:t>
            </a:r>
            <a:r>
              <a:rPr lang="it-IT" b="1" dirty="0">
                <a:solidFill>
                  <a:srgbClr val="ED7D31"/>
                </a:solidFill>
              </a:rPr>
              <a:t>fotosintesi clorofilliana</a:t>
            </a:r>
            <a:r>
              <a:rPr lang="it-IT" b="1" dirty="0"/>
              <a:t> </a:t>
            </a:r>
            <a:r>
              <a:rPr lang="it-IT" dirty="0"/>
              <a:t>per fabbricare lo zucchero glucosio.</a:t>
            </a:r>
          </a:p>
        </p:txBody>
      </p:sp>
      <p:pic>
        <p:nvPicPr>
          <p:cNvPr id="2" name="Immagine 1" descr="B0204_Bozz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66" y="621072"/>
            <a:ext cx="2791968" cy="2845660"/>
          </a:xfrm>
          <a:prstGeom prst="rect">
            <a:avLst/>
          </a:prstGeom>
          <a:ln w="57150" cmpd="sng">
            <a:solidFill>
              <a:srgbClr val="ED7D31"/>
            </a:solidFill>
          </a:ln>
        </p:spPr>
      </p:pic>
      <p:pic>
        <p:nvPicPr>
          <p:cNvPr id="6" name="Immagine 5" descr="shutterstock_54846205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/>
          <a:stretch/>
        </p:blipFill>
        <p:spPr>
          <a:xfrm>
            <a:off x="6368171" y="3462752"/>
            <a:ext cx="4085470" cy="30023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6E3FA03A-7853-4831-A50C-3210E02274E1}"/>
              </a:ext>
            </a:extLst>
          </p:cNvPr>
          <p:cNvCxnSpPr/>
          <p:nvPr/>
        </p:nvCxnSpPr>
        <p:spPr>
          <a:xfrm>
            <a:off x="4300996" y="1511448"/>
            <a:ext cx="3646497" cy="38955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magine 7" descr="logo LATTES OK ne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4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874D8A1-A37C-423F-B52D-25C0CA93A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574" y="576200"/>
            <a:ext cx="5753545" cy="276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Il </a:t>
            </a:r>
            <a:r>
              <a:rPr lang="it-IT" dirty="0"/>
              <a:t>70% della cellula è formato di </a:t>
            </a:r>
            <a:r>
              <a:rPr lang="it-IT" b="1" dirty="0"/>
              <a:t>acqua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/>
              <a:t>L’acqua è indispensabile per gli organismi viventi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 smtClean="0"/>
              <a:t>L’acqua </a:t>
            </a:r>
            <a:r>
              <a:rPr lang="it-IT" dirty="0"/>
              <a:t>entra ed esce dalle cellule attraverso la </a:t>
            </a:r>
            <a:r>
              <a:rPr lang="it-IT" b="1" dirty="0"/>
              <a:t>membrana cellulare</a:t>
            </a:r>
            <a:r>
              <a:rPr lang="it-IT" dirty="0"/>
              <a:t> che è semipermeabile. </a:t>
            </a:r>
          </a:p>
        </p:txBody>
      </p:sp>
      <p:pic>
        <p:nvPicPr>
          <p:cNvPr id="2" name="Immagine 1" descr="shutterstock_429913645-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08" y="696494"/>
            <a:ext cx="4170296" cy="312772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499709" y="4531582"/>
            <a:ext cx="292820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/>
              <a:t>L’</a:t>
            </a:r>
            <a:r>
              <a:rPr lang="it-IT" b="1" dirty="0"/>
              <a:t>osmosi</a:t>
            </a:r>
            <a:r>
              <a:rPr lang="it-IT" dirty="0"/>
              <a:t> è una particolare diffusione attraverso una membrana semipermeabile.</a:t>
            </a:r>
          </a:p>
        </p:txBody>
      </p:sp>
      <p:pic>
        <p:nvPicPr>
          <p:cNvPr id="11" name="Immagine 10" descr="cellula002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4" t="-7659" r="-2056" b="-11062"/>
          <a:stretch/>
        </p:blipFill>
        <p:spPr>
          <a:xfrm>
            <a:off x="1012915" y="3801992"/>
            <a:ext cx="5454161" cy="2189261"/>
          </a:xfrm>
          <a:prstGeom prst="rect">
            <a:avLst/>
          </a:prstGeom>
          <a:ln w="57150" cmpd="sng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Immagine 5" descr="logo LATTES OK ne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8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1AC54A2-C944-46C6-8762-49D94C91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39210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ED7D31"/>
                </a:solidFill>
                <a:latin typeface="+mn-lt"/>
              </a:rPr>
              <a:t>Il DNA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59E8B8F-7F28-4CDF-8007-9F09999D5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16" y="1615267"/>
            <a:ext cx="6696335" cy="47187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it-IT" dirty="0" smtClean="0"/>
              <a:t>Il </a:t>
            </a:r>
            <a:r>
              <a:rPr lang="it-IT" b="1" dirty="0"/>
              <a:t>DNA</a:t>
            </a:r>
            <a:r>
              <a:rPr lang="it-IT" dirty="0"/>
              <a:t> si trova in tutte le cellule. </a:t>
            </a:r>
          </a:p>
          <a:p>
            <a:pPr>
              <a:lnSpc>
                <a:spcPct val="100000"/>
              </a:lnSpc>
            </a:pPr>
            <a:r>
              <a:rPr lang="it-IT" dirty="0"/>
              <a:t>Detiene il controllo di tutta l’attività cellulare. </a:t>
            </a:r>
          </a:p>
          <a:p>
            <a:pPr>
              <a:lnSpc>
                <a:spcPct val="100000"/>
              </a:lnSpc>
            </a:pPr>
            <a:r>
              <a:rPr lang="it-IT" dirty="0"/>
              <a:t>Quando le cellule stanno per riprodursi, il DNA si condensa in modo da formare delle strutture </a:t>
            </a:r>
            <a:r>
              <a:rPr lang="it-IT" dirty="0" smtClean="0"/>
              <a:t>a forma </a:t>
            </a:r>
            <a:r>
              <a:rPr lang="it-IT" dirty="0"/>
              <a:t>di bastoncelli, i </a:t>
            </a:r>
            <a:r>
              <a:rPr lang="it-IT" b="1" dirty="0"/>
              <a:t>cromosomi</a:t>
            </a:r>
            <a:r>
              <a:rPr lang="it-IT" dirty="0"/>
              <a:t>. In ogni cellula eucariote i cromosomi sono in duplice copia e portano le stesse informazioni (</a:t>
            </a:r>
            <a:r>
              <a:rPr lang="it-IT" b="1" dirty="0"/>
              <a:t>omologhi</a:t>
            </a:r>
            <a:r>
              <a:rPr lang="it-IT" dirty="0"/>
              <a:t>). 			</a:t>
            </a:r>
            <a:endParaRPr lang="it-IT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it-IT" dirty="0"/>
              <a:t>Ogni forma vivente ha un determinato numero di coppie di cromosomi, il </a:t>
            </a:r>
            <a:r>
              <a:rPr lang="it-IT" b="1" dirty="0"/>
              <a:t>corredo cromosomico</a:t>
            </a:r>
            <a:r>
              <a:rPr lang="it-IT" dirty="0"/>
              <a:t>.</a:t>
            </a:r>
          </a:p>
          <a:p>
            <a:pPr>
              <a:lnSpc>
                <a:spcPct val="100000"/>
              </a:lnSpc>
            </a:pPr>
            <a:r>
              <a:rPr lang="it-IT" dirty="0"/>
              <a:t>Un </a:t>
            </a:r>
            <a:r>
              <a:rPr lang="it-IT" b="1" dirty="0"/>
              <a:t>gene</a:t>
            </a:r>
            <a:r>
              <a:rPr lang="it-IT" dirty="0"/>
              <a:t> è un pezzo di DNA corrispondente a un “pacchetto di istruzioni”.</a:t>
            </a:r>
          </a:p>
        </p:txBody>
      </p:sp>
      <p:pic>
        <p:nvPicPr>
          <p:cNvPr id="4" name="Immagine 3" descr="stock-photo-dna-617754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62" y="607014"/>
            <a:ext cx="4055718" cy="3041788"/>
          </a:xfrm>
          <a:prstGeom prst="rect">
            <a:avLst/>
          </a:prstGeom>
        </p:spPr>
      </p:pic>
      <p:pic>
        <p:nvPicPr>
          <p:cNvPr id="5" name="Immagine 4" descr="SCPP65602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t="-192" r="-514" b="192"/>
          <a:stretch/>
        </p:blipFill>
        <p:spPr>
          <a:xfrm rot="16200000">
            <a:off x="8418218" y="3096067"/>
            <a:ext cx="2625556" cy="4068572"/>
          </a:xfrm>
          <a:prstGeom prst="rect">
            <a:avLst/>
          </a:prstGeom>
        </p:spPr>
      </p:pic>
      <p:pic>
        <p:nvPicPr>
          <p:cNvPr id="6" name="Immagine 5" descr="logo LATTES OK ne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8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561</Words>
  <Application>Microsoft Macintosh PowerPoint</Application>
  <PresentationFormat>Personalizzato</PresentationFormat>
  <Paragraphs>66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di PowerPoint</vt:lpstr>
      <vt:lpstr>Come è fatta la cellula</vt:lpstr>
      <vt:lpstr>Presentazione di PowerPoint</vt:lpstr>
      <vt:lpstr>La cellula animale</vt:lpstr>
      <vt:lpstr>Presentazione di PowerPoint</vt:lpstr>
      <vt:lpstr>La cellula vegetale</vt:lpstr>
      <vt:lpstr>Presentazione di PowerPoint</vt:lpstr>
      <vt:lpstr>Presentazione di PowerPoint</vt:lpstr>
      <vt:lpstr>Il DNA</vt:lpstr>
      <vt:lpstr>La riproduzione cellulare</vt:lpstr>
      <vt:lpstr>Riproduzione della cellula procariote</vt:lpstr>
      <vt:lpstr>Riproduzione cellula eucariote</vt:lpstr>
      <vt:lpstr>La riproduzione degli organismi viventi</vt:lpstr>
      <vt:lpstr>Dalla cellula  all’organismo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U2 Dentro la cellula</dc:title>
  <dc:creator>silvia grilli</dc:creator>
  <cp:lastModifiedBy>Elena De Bernardin</cp:lastModifiedBy>
  <cp:revision>47</cp:revision>
  <dcterms:created xsi:type="dcterms:W3CDTF">2020-03-16T12:16:53Z</dcterms:created>
  <dcterms:modified xsi:type="dcterms:W3CDTF">2020-03-18T09:35:54Z</dcterms:modified>
</cp:coreProperties>
</file>